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Lecture </a:t>
            </a:r>
            <a:r>
              <a:rPr lang="en-US" sz="6600" b="1" dirty="0" smtClean="0">
                <a:solidFill>
                  <a:srgbClr val="FF0000"/>
                </a:solidFill>
              </a:rPr>
              <a:t>5</a:t>
            </a:r>
            <a:r>
              <a:rPr lang="en-US" sz="6600" b="1" dirty="0">
                <a:solidFill>
                  <a:srgbClr val="FF0000"/>
                </a:solidFill>
              </a:rPr>
              <a:t/>
            </a:r>
            <a:br>
              <a:rPr lang="en-US" sz="6600" b="1" dirty="0">
                <a:solidFill>
                  <a:srgbClr val="FF0000"/>
                </a:solidFill>
              </a:rPr>
            </a:br>
            <a:endParaRPr lang="ar-EG" sz="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76600"/>
            <a:ext cx="7620000" cy="2362200"/>
          </a:xfrm>
        </p:spPr>
        <p:txBody>
          <a:bodyPr>
            <a:normAutofit fontScale="62500" lnSpcReduction="20000"/>
          </a:bodyPr>
          <a:lstStyle/>
          <a:p>
            <a:r>
              <a:rPr lang="en-US" sz="7700" b="1" dirty="0">
                <a:solidFill>
                  <a:srgbClr val="0070C0"/>
                </a:solidFill>
              </a:rPr>
              <a:t>Multimedia  translation </a:t>
            </a:r>
            <a:endParaRPr lang="en-US" sz="7700" b="1" dirty="0" smtClean="0">
              <a:solidFill>
                <a:srgbClr val="0070C0"/>
              </a:solidFill>
            </a:endParaRPr>
          </a:p>
          <a:p>
            <a:r>
              <a:rPr lang="en-US" sz="7700" b="1" dirty="0" smtClean="0">
                <a:solidFill>
                  <a:srgbClr val="0070C0"/>
                </a:solidFill>
              </a:rPr>
              <a:t>&amp; </a:t>
            </a:r>
          </a:p>
          <a:p>
            <a:r>
              <a:rPr lang="en-US" sz="7700" b="1" dirty="0" smtClean="0">
                <a:solidFill>
                  <a:srgbClr val="0070C0"/>
                </a:solidFill>
              </a:rPr>
              <a:t>Localization</a:t>
            </a:r>
            <a:endParaRPr lang="en-US" sz="7700" dirty="0">
              <a:solidFill>
                <a:srgbClr val="0070C0"/>
              </a:solidFill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1350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861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/>
              <a:t>Best suited for: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Getting the general idea of what a text says</a:t>
            </a:r>
            <a:r>
              <a:rPr lang="en-US" sz="3200" dirty="0" smtClean="0"/>
              <a:t>.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b="1" u="sng" dirty="0" smtClean="0"/>
              <a:t>Note:</a:t>
            </a:r>
            <a:endParaRPr lang="en-US" sz="3200" b="1" u="sng" dirty="0"/>
          </a:p>
          <a:p>
            <a:pPr algn="just"/>
            <a:r>
              <a:rPr lang="en-US" sz="3200" dirty="0"/>
              <a:t>This method should never be relied on when high accuracy and/or good quality wording is needed.</a:t>
            </a:r>
          </a:p>
        </p:txBody>
      </p:sp>
    </p:spTree>
    <p:extLst>
      <p:ext uri="{BB962C8B-B14F-4D97-AF65-F5344CB8AC3E}">
        <p14:creationId xmlns:p14="http://schemas.microsoft.com/office/powerpoint/2010/main" val="41362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15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What is the meaning of multimedia translation and localization? 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It means:</a:t>
            </a:r>
          </a:p>
          <a:p>
            <a:pPr algn="just"/>
            <a:r>
              <a:rPr lang="en-US" sz="3200" b="1" dirty="0" smtClean="0">
                <a:solidFill>
                  <a:srgbClr val="7030A0"/>
                </a:solidFill>
              </a:rPr>
              <a:t>Adapting  </a:t>
            </a:r>
            <a:r>
              <a:rPr lang="en-US" sz="3200" b="1" dirty="0">
                <a:solidFill>
                  <a:srgbClr val="7030A0"/>
                </a:solidFill>
              </a:rPr>
              <a:t>multimedia for other languages and cultures</a:t>
            </a:r>
            <a:r>
              <a:rPr lang="en-US" sz="3200" b="1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endParaRPr lang="en-US" sz="3200" b="1" dirty="0" smtClean="0">
              <a:solidFill>
                <a:srgbClr val="7030A0"/>
              </a:solidFill>
            </a:endParaRPr>
          </a:p>
          <a:p>
            <a:pPr algn="just"/>
            <a:r>
              <a:rPr lang="en-US" sz="3200" b="1" dirty="0" smtClean="0">
                <a:solidFill>
                  <a:srgbClr val="FF0000"/>
                </a:solidFill>
              </a:rPr>
              <a:t>What is the meaning of “multimedia”?</a:t>
            </a:r>
          </a:p>
          <a:p>
            <a:pPr algn="just"/>
            <a:endParaRPr lang="en-US" sz="32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3200" b="1" dirty="0">
                <a:solidFill>
                  <a:srgbClr val="7030A0"/>
                </a:solidFill>
              </a:rPr>
              <a:t>Multimedia refers to any material that combines visual, audio and/or interactive elements, videos and movies, on-line presentations, e-Learning courses, etc.</a:t>
            </a:r>
          </a:p>
          <a:p>
            <a:pPr algn="just"/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92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</a:rPr>
              <a:t>Types of Multimedia translation and </a:t>
            </a:r>
            <a:r>
              <a:rPr lang="en-US" sz="3200" b="1" dirty="0" smtClean="0">
                <a:solidFill>
                  <a:srgbClr val="FF0000"/>
                </a:solidFill>
              </a:rPr>
              <a:t>localization</a:t>
            </a:r>
          </a:p>
          <a:p>
            <a:pPr algn="just"/>
            <a:endParaRPr lang="en-US" sz="3200" b="1" dirty="0">
              <a:solidFill>
                <a:srgbClr val="FF0000"/>
              </a:solidFill>
            </a:endParaRPr>
          </a:p>
          <a:p>
            <a:pPr lvl="0" algn="just"/>
            <a:r>
              <a:rPr lang="en-US" sz="3200" b="1" dirty="0" smtClean="0">
                <a:solidFill>
                  <a:srgbClr val="FF0000"/>
                </a:solidFill>
              </a:rPr>
              <a:t>1-</a:t>
            </a:r>
            <a:r>
              <a:rPr lang="en-US" sz="3200" b="1" u="sng" dirty="0" smtClean="0">
                <a:solidFill>
                  <a:srgbClr val="FF0000"/>
                </a:solidFill>
              </a:rPr>
              <a:t>Dubbing</a:t>
            </a:r>
            <a:r>
              <a:rPr lang="en-US" sz="3200" dirty="0" smtClean="0"/>
              <a:t> refers </a:t>
            </a:r>
            <a:r>
              <a:rPr lang="en-US" sz="3200" dirty="0"/>
              <a:t>to translation of audio dialogue inside </a:t>
            </a:r>
            <a:r>
              <a:rPr lang="en-US" sz="3200" dirty="0" smtClean="0"/>
              <a:t>a </a:t>
            </a:r>
            <a:r>
              <a:rPr lang="en-US" sz="3200" dirty="0"/>
              <a:t>video format, such as a movie, TV show, an online video, etc. </a:t>
            </a:r>
            <a:endParaRPr lang="en-US" sz="3200" dirty="0" smtClean="0"/>
          </a:p>
          <a:p>
            <a:pPr algn="just"/>
            <a:endParaRPr lang="en-US" sz="3200" dirty="0">
              <a:solidFill>
                <a:srgbClr val="FF0000"/>
              </a:solidFill>
            </a:endParaRPr>
          </a:p>
          <a:p>
            <a:pPr algn="just"/>
            <a:r>
              <a:rPr lang="en-US" sz="3200" b="1" u="sng" dirty="0" smtClean="0">
                <a:solidFill>
                  <a:srgbClr val="FF0000"/>
                </a:solidFill>
              </a:rPr>
              <a:t>2- voice-over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dirty="0"/>
              <a:t>means replacing the spoken dialogue with </a:t>
            </a:r>
            <a:r>
              <a:rPr lang="en-US" sz="3200" dirty="0" smtClean="0"/>
              <a:t>a </a:t>
            </a:r>
            <a:r>
              <a:rPr lang="en-US" sz="3200" dirty="0"/>
              <a:t>simultaneous spoken translation</a:t>
            </a:r>
            <a:r>
              <a:rPr lang="en-US" sz="3200" dirty="0" smtClean="0"/>
              <a:t>.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b="1" u="sng" dirty="0" smtClean="0">
                <a:solidFill>
                  <a:srgbClr val="FF0000"/>
                </a:solidFill>
              </a:rPr>
              <a:t>3- Subtitling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dirty="0"/>
              <a:t>means putting a written translation of spoken dialogue on screen, simultaneously with the audio. </a:t>
            </a:r>
          </a:p>
          <a:p>
            <a:pPr algn="just"/>
            <a:endParaRPr lang="en-US" sz="3200" dirty="0" smtClean="0"/>
          </a:p>
          <a:p>
            <a:pPr algn="just"/>
            <a:endParaRPr lang="en-US" sz="3200" dirty="0"/>
          </a:p>
          <a:p>
            <a:pPr algn="just"/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82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64478"/>
            <a:ext cx="8991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u="sng" dirty="0">
                <a:solidFill>
                  <a:srgbClr val="FF0000"/>
                </a:solidFill>
              </a:rPr>
              <a:t>Dubbing or voice over projects involve two parts:</a:t>
            </a:r>
            <a:br>
              <a:rPr lang="en-US" sz="2800" b="1" u="sng" dirty="0">
                <a:solidFill>
                  <a:srgbClr val="FF0000"/>
                </a:solidFill>
              </a:rPr>
            </a:br>
            <a:r>
              <a:rPr lang="en-US" sz="2800" dirty="0"/>
              <a:t>– </a:t>
            </a:r>
            <a:r>
              <a:rPr lang="en-US" sz="2800" b="1" dirty="0"/>
              <a:t>producing the </a:t>
            </a:r>
            <a:r>
              <a:rPr lang="en-US" sz="2800" b="1" dirty="0" smtClean="0"/>
              <a:t>audio &amp; Lip- synching</a:t>
            </a:r>
          </a:p>
          <a:p>
            <a:pPr algn="just"/>
            <a:endParaRPr lang="en-US" sz="2800" b="1" dirty="0"/>
          </a:p>
          <a:p>
            <a:pPr marL="285750" indent="-285750" algn="just">
              <a:buFontTx/>
              <a:buChar char="-"/>
            </a:pPr>
            <a:r>
              <a:rPr lang="en-US" sz="2800" dirty="0" smtClean="0"/>
              <a:t>They </a:t>
            </a:r>
            <a:r>
              <a:rPr lang="en-US" sz="2800" dirty="0"/>
              <a:t>involve the combined efforts of translators and voice artists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marL="285750" indent="-285750" algn="just">
              <a:buFontTx/>
              <a:buChar char="-"/>
            </a:pPr>
            <a:r>
              <a:rPr lang="en-US" sz="2800" dirty="0" smtClean="0"/>
              <a:t>The </a:t>
            </a:r>
            <a:r>
              <a:rPr lang="en-US" sz="2800" dirty="0"/>
              <a:t>task for the voice artist is to produce a high quality read. That’s one that matches the style, tone and richness of the original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- Often </a:t>
            </a:r>
            <a:r>
              <a:rPr lang="en-US" sz="2800" dirty="0"/>
              <a:t>each section of the new audio will need to be the same length as the original.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275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14" y="76200"/>
            <a:ext cx="877388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en-US" sz="2800" dirty="0" smtClean="0"/>
              <a:t>The </a:t>
            </a:r>
            <a:r>
              <a:rPr lang="en-US" sz="2800" dirty="0"/>
              <a:t>most difficult form of dubbing is </a:t>
            </a:r>
            <a:r>
              <a:rPr lang="en-US" sz="2800" b="1" dirty="0" smtClean="0"/>
              <a:t>lip-synching</a:t>
            </a:r>
            <a:r>
              <a:rPr lang="en-US" sz="2800" dirty="0" smtClean="0"/>
              <a:t> where </a:t>
            </a:r>
            <a:r>
              <a:rPr lang="en-US" sz="2800" dirty="0"/>
              <a:t>the new audio needs to </a:t>
            </a:r>
            <a:r>
              <a:rPr lang="en-US" sz="2800" dirty="0" smtClean="0"/>
              <a:t>synchronize </a:t>
            </a:r>
            <a:r>
              <a:rPr lang="en-US" sz="2800" dirty="0"/>
              <a:t>with the original speaker’s lip movements, gestures and actions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marL="457200" indent="-457200" algn="just">
              <a:buFontTx/>
              <a:buChar char="-"/>
            </a:pPr>
            <a:r>
              <a:rPr lang="en-US" sz="2800" b="1" dirty="0" smtClean="0"/>
              <a:t>Lip-synching</a:t>
            </a:r>
            <a:r>
              <a:rPr lang="en-US" sz="2800" dirty="0" smtClean="0"/>
              <a:t> </a:t>
            </a:r>
            <a:r>
              <a:rPr lang="en-US" sz="2800" dirty="0"/>
              <a:t>requires an exceptionally skilled voice talent and considerable time spent rehearsing and fine tuning </a:t>
            </a:r>
            <a:r>
              <a:rPr lang="en-US" sz="2800" dirty="0" smtClean="0"/>
              <a:t>the translation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 - You </a:t>
            </a:r>
            <a:r>
              <a:rPr lang="en-US" sz="2800" dirty="0"/>
              <a:t>need to use experienced professionals every step of the way in this type of project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- That’s </a:t>
            </a:r>
            <a:r>
              <a:rPr lang="en-US" sz="2800" dirty="0"/>
              <a:t>to ensure firstly that your foreign-language scripts are first class, then that the voicing is of high professional standard.</a:t>
            </a:r>
          </a:p>
        </p:txBody>
      </p:sp>
    </p:spTree>
    <p:extLst>
      <p:ext uri="{BB962C8B-B14F-4D97-AF65-F5344CB8AC3E}">
        <p14:creationId xmlns:p14="http://schemas.microsoft.com/office/powerpoint/2010/main" val="121730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Subtitle </a:t>
            </a:r>
            <a:r>
              <a:rPr lang="en-US" sz="2400" b="1" dirty="0" smtClean="0">
                <a:solidFill>
                  <a:srgbClr val="FF0000"/>
                </a:solidFill>
              </a:rPr>
              <a:t>Translations</a:t>
            </a:r>
          </a:p>
          <a:p>
            <a:endParaRPr lang="en-US" b="1" dirty="0"/>
          </a:p>
          <a:p>
            <a:pPr algn="just"/>
            <a:r>
              <a:rPr lang="en-US" sz="2800" b="1" dirty="0">
                <a:solidFill>
                  <a:srgbClr val="0070C0"/>
                </a:solidFill>
              </a:rPr>
              <a:t>The goal with subtitling is to produce captions that viewers can comfortably read in the time available and still follow what’s happening on the video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en-US" sz="2800" b="1" dirty="0" smtClean="0">
              <a:solidFill>
                <a:srgbClr val="0070C0"/>
              </a:solidFill>
            </a:endParaRPr>
          </a:p>
          <a:p>
            <a:pPr algn="just"/>
            <a:r>
              <a:rPr lang="en-US" sz="2800" dirty="0"/>
              <a:t>But this is no easy task – it requires </a:t>
            </a:r>
            <a:r>
              <a:rPr lang="en-US" sz="2800" b="1" dirty="0"/>
              <a:t>simple language</a:t>
            </a:r>
            <a:r>
              <a:rPr lang="en-US" sz="2800" dirty="0"/>
              <a:t>, </a:t>
            </a:r>
            <a:r>
              <a:rPr lang="en-US" sz="2800" b="1" dirty="0"/>
              <a:t>short words</a:t>
            </a:r>
            <a:r>
              <a:rPr lang="en-US" sz="2800" dirty="0"/>
              <a:t>, and a very </a:t>
            </a:r>
            <a:r>
              <a:rPr lang="en-US" sz="2800" b="1" dirty="0"/>
              <a:t>succinct</a:t>
            </a:r>
            <a:r>
              <a:rPr lang="en-US" sz="2800" dirty="0"/>
              <a:t> style. Translators will spend considerable time mulling over and re-working their translation to get it just right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Most subtitle translators use </a:t>
            </a:r>
            <a:r>
              <a:rPr lang="en-US" sz="2800" dirty="0" smtClean="0">
                <a:solidFill>
                  <a:srgbClr val="FF0000"/>
                </a:solidFill>
              </a:rPr>
              <a:t>specialized </a:t>
            </a:r>
            <a:r>
              <a:rPr lang="en-US" sz="2800" dirty="0">
                <a:solidFill>
                  <a:srgbClr val="FF0000"/>
                </a:solidFill>
              </a:rPr>
              <a:t>software that will output the captions in the format sound engineers need for incorporation into the video.</a:t>
            </a:r>
          </a:p>
          <a:p>
            <a:pPr algn="just"/>
            <a:endParaRPr lang="en-US" sz="2800" b="1" dirty="0">
              <a:solidFill>
                <a:srgbClr val="0070C0"/>
              </a:solidFill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5542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1" y="174171"/>
            <a:ext cx="8763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FF0000"/>
                </a:solidFill>
              </a:rPr>
              <a:t>Machine Translation (MT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800" b="1" u="sng" dirty="0">
                <a:solidFill>
                  <a:srgbClr val="FF0000"/>
                </a:solidFill>
              </a:rPr>
              <a:t>What is it? </a:t>
            </a:r>
            <a:r>
              <a:rPr lang="en-US" sz="2800" b="1" dirty="0">
                <a:solidFill>
                  <a:srgbClr val="0070C0"/>
                </a:solidFill>
              </a:rPr>
              <a:t/>
            </a:r>
            <a:br>
              <a:rPr lang="en-US" sz="2800" b="1" dirty="0">
                <a:solidFill>
                  <a:srgbClr val="0070C0"/>
                </a:solidFill>
              </a:rPr>
            </a:br>
            <a:r>
              <a:rPr lang="en-US" sz="2800" b="1" dirty="0">
                <a:solidFill>
                  <a:srgbClr val="0070C0"/>
                </a:solidFill>
              </a:rPr>
              <a:t>A translation produced entirely by a software program with no human intervention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en-US" sz="2800" b="1" dirty="0">
              <a:solidFill>
                <a:srgbClr val="0070C0"/>
              </a:solidFill>
            </a:endParaRPr>
          </a:p>
          <a:p>
            <a:pPr algn="just"/>
            <a:r>
              <a:rPr lang="en-US" sz="2800" b="1" dirty="0">
                <a:solidFill>
                  <a:srgbClr val="0070C0"/>
                </a:solidFill>
              </a:rPr>
              <a:t>A widely used, and free, example is Google Translate. 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Pros and cons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There are two limitations to MT</a:t>
            </a:r>
            <a:r>
              <a:rPr lang="en-US" sz="2800" dirty="0" smtClean="0"/>
              <a:t>:</a:t>
            </a:r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– they make </a:t>
            </a:r>
            <a:r>
              <a:rPr lang="en-US" sz="2800" b="1" dirty="0"/>
              <a:t>mistakes </a:t>
            </a:r>
            <a:r>
              <a:rPr lang="en-US" sz="2800" dirty="0"/>
              <a:t>(incorrect translations) </a:t>
            </a:r>
            <a:br>
              <a:rPr lang="en-US" sz="2800" dirty="0"/>
            </a:br>
            <a:r>
              <a:rPr lang="en-US" sz="2800" dirty="0"/>
              <a:t>– </a:t>
            </a:r>
            <a:r>
              <a:rPr lang="en-US" sz="2800" b="1" dirty="0"/>
              <a:t>quality of wording </a:t>
            </a:r>
            <a:r>
              <a:rPr lang="en-US" sz="2800" dirty="0"/>
              <a:t>is patchy (some parts good, others unnatural or even nonsensical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/>
              <a:t>On the positive side they are virtually </a:t>
            </a:r>
            <a:r>
              <a:rPr lang="en-US" sz="2800" b="1" dirty="0"/>
              <a:t>instantaneous </a:t>
            </a:r>
            <a:r>
              <a:rPr lang="en-US" sz="2800" dirty="0"/>
              <a:t>and many are </a:t>
            </a:r>
            <a:r>
              <a:rPr lang="en-US" sz="2800" b="1" dirty="0"/>
              <a:t>free</a:t>
            </a:r>
            <a:r>
              <a:rPr lang="en-US" sz="2800" dirty="0"/>
              <a:t>.</a:t>
            </a:r>
          </a:p>
          <a:p>
            <a:pPr algn="just"/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94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9" r="2660" b="31146"/>
          <a:stretch/>
        </p:blipFill>
        <p:spPr bwMode="auto">
          <a:xfrm>
            <a:off x="31230" y="0"/>
            <a:ext cx="9112769" cy="716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54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7"/>
          <a:stretch/>
        </p:blipFill>
        <p:spPr bwMode="auto">
          <a:xfrm>
            <a:off x="228600" y="84590"/>
            <a:ext cx="8458200" cy="6769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2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320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Lecture 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Maged</dc:creator>
  <cp:lastModifiedBy>Maged</cp:lastModifiedBy>
  <cp:revision>15</cp:revision>
  <dcterms:created xsi:type="dcterms:W3CDTF">2006-08-16T00:00:00Z</dcterms:created>
  <dcterms:modified xsi:type="dcterms:W3CDTF">2020-11-18T07:47:49Z</dcterms:modified>
</cp:coreProperties>
</file>